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69" r:id="rId2"/>
    <p:sldId id="274" r:id="rId3"/>
    <p:sldId id="275" r:id="rId4"/>
    <p:sldId id="272" r:id="rId5"/>
    <p:sldId id="273" r:id="rId6"/>
    <p:sldId id="276" r:id="rId7"/>
    <p:sldId id="278" r:id="rId8"/>
    <p:sldId id="279" r:id="rId9"/>
    <p:sldId id="281" r:id="rId10"/>
    <p:sldId id="280" r:id="rId11"/>
    <p:sldId id="282" r:id="rId12"/>
    <p:sldId id="283" r:id="rId13"/>
    <p:sldId id="284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96" d="100"/>
          <a:sy n="96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9746B-6400-45AA-AF44-9379984BCB59}" type="datetimeFigureOut">
              <a:rPr lang="en-US" smtClean="0"/>
              <a:t>6/7/18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A6385-A244-4AB4-9DA8-24CE4A34F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33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9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11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34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78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AFE54DC-5661-417D-B7C7-C81BD4791878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19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58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6/7/18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05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6/7/18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65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6/7/18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92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62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6/7/18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29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AFE54DC-5661-417D-B7C7-C81BD4791878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26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hyperlink" Target="https://public.tableau.com/profile/erik.figge#!/vizhome/KobeProject/Dashboard1?publish=ye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CAC6F186-990E-4A9E-9C75-88580953E2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F2A1E0-30D2-4EDE-8C74-38117FC97871}"/>
              </a:ext>
            </a:extLst>
          </p:cNvPr>
          <p:cNvSpPr txBox="1"/>
          <p:nvPr/>
        </p:nvSpPr>
        <p:spPr>
          <a:xfrm>
            <a:off x="7830219" y="1350091"/>
            <a:ext cx="3569209" cy="3081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800" dirty="0"/>
              <a:t>Gabriel Alves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800" dirty="0"/>
              <a:t>Scott Boxberger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800" dirty="0"/>
              <a:t>Erik </a:t>
            </a:r>
            <a:r>
              <a:rPr lang="en-US" sz="2800" dirty="0" err="1"/>
              <a:t>Figge</a:t>
            </a:r>
            <a:endParaRPr lang="en-US" sz="2800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239EC1-6A34-40CC-A408-EB2FDD137686}"/>
              </a:ext>
            </a:extLst>
          </p:cNvPr>
          <p:cNvSpPr txBox="1"/>
          <p:nvPr/>
        </p:nvSpPr>
        <p:spPr>
          <a:xfrm>
            <a:off x="1066800" y="5006786"/>
            <a:ext cx="10484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Kobe Bryant.  He Shoots.  He Scores?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6CD94-CE42-4CA0-9319-6C2B2BCB2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93" y="489593"/>
            <a:ext cx="2423194" cy="38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61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D829C7-1CCC-9A44-940B-BBE28C6F3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7" t="11015" r="11510" b="15169"/>
          <a:stretch/>
        </p:blipFill>
        <p:spPr>
          <a:xfrm>
            <a:off x="0" y="1041295"/>
            <a:ext cx="6093073" cy="5062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38CB08-7F45-8544-813B-D2986A018A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" t="11228" r="12064" b="11475"/>
          <a:stretch/>
        </p:blipFill>
        <p:spPr>
          <a:xfrm>
            <a:off x="6093073" y="964626"/>
            <a:ext cx="5844266" cy="52156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239EB6-847D-B94E-B117-30BFFD2B1E83}"/>
              </a:ext>
            </a:extLst>
          </p:cNvPr>
          <p:cNvSpPr txBox="1"/>
          <p:nvPr/>
        </p:nvSpPr>
        <p:spPr>
          <a:xfrm>
            <a:off x="576442" y="126941"/>
            <a:ext cx="11178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Splitting Makes and Misses </a:t>
            </a:r>
          </a:p>
        </p:txBody>
      </p:sp>
    </p:spTree>
    <p:extLst>
      <p:ext uri="{BB962C8B-B14F-4D97-AF65-F5344CB8AC3E}">
        <p14:creationId xmlns:p14="http://schemas.microsoft.com/office/powerpoint/2010/main" val="675421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E1F2E3-7B21-4743-AA85-08622D661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399"/>
            <a:ext cx="6520071" cy="5976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0E9E52-9D5C-A948-80A5-BF92A2835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30" y="533398"/>
            <a:ext cx="6520070" cy="59767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9D77F8-6588-364F-95A5-FB525DE4ED34}"/>
              </a:ext>
            </a:extLst>
          </p:cNvPr>
          <p:cNvSpPr txBox="1"/>
          <p:nvPr/>
        </p:nvSpPr>
        <p:spPr>
          <a:xfrm>
            <a:off x="576442" y="126941"/>
            <a:ext cx="11178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Changing Smoothness Levels</a:t>
            </a:r>
          </a:p>
        </p:txBody>
      </p:sp>
    </p:spTree>
    <p:extLst>
      <p:ext uri="{BB962C8B-B14F-4D97-AF65-F5344CB8AC3E}">
        <p14:creationId xmlns:p14="http://schemas.microsoft.com/office/powerpoint/2010/main" val="1737648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0CCE21-36AE-694B-8F64-F85C4EC5CD1D}"/>
              </a:ext>
            </a:extLst>
          </p:cNvPr>
          <p:cNvSpPr txBox="1"/>
          <p:nvPr/>
        </p:nvSpPr>
        <p:spPr>
          <a:xfrm>
            <a:off x="576442" y="431741"/>
            <a:ext cx="11178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NBA Shots Python Library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BFE366-4E31-7E4B-8C49-86AF79390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0" t="6612" r="13286" b="9692"/>
          <a:stretch/>
        </p:blipFill>
        <p:spPr>
          <a:xfrm>
            <a:off x="6165559" y="1220069"/>
            <a:ext cx="5483102" cy="4622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61864F-43C0-024E-BFB2-253CA9749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2" y="1475631"/>
            <a:ext cx="6167231" cy="41114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A628D0-9952-9B47-AFF5-A92670705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57" y="5300822"/>
            <a:ext cx="51689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91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2EC53E-A447-8A45-81A3-18347CF320AF}"/>
              </a:ext>
            </a:extLst>
          </p:cNvPr>
          <p:cNvSpPr txBox="1"/>
          <p:nvPr/>
        </p:nvSpPr>
        <p:spPr>
          <a:xfrm>
            <a:off x="576442" y="431741"/>
            <a:ext cx="11178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Interactive Plots with Tableau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0C922B-A222-424E-BA85-4D87A563C0AA}"/>
              </a:ext>
            </a:extLst>
          </p:cNvPr>
          <p:cNvSpPr/>
          <p:nvPr/>
        </p:nvSpPr>
        <p:spPr>
          <a:xfrm>
            <a:off x="3117559" y="600806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public.tableau.com</a:t>
            </a:r>
            <a:r>
              <a:rPr lang="en-US" dirty="0">
                <a:hlinkClick r:id="rId2"/>
              </a:rPr>
              <a:t>/profile/</a:t>
            </a:r>
            <a:r>
              <a:rPr lang="en-US" dirty="0" err="1">
                <a:hlinkClick r:id="rId2"/>
              </a:rPr>
              <a:t>erik.figge</a:t>
            </a:r>
            <a:r>
              <a:rPr lang="en-US" dirty="0">
                <a:hlinkClick r:id="rId2"/>
              </a:rPr>
              <a:t>#!/</a:t>
            </a:r>
            <a:r>
              <a:rPr lang="en-US" dirty="0" err="1">
                <a:hlinkClick r:id="rId2"/>
              </a:rPr>
              <a:t>vizhome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KobeProject</a:t>
            </a:r>
            <a:r>
              <a:rPr lang="en-US" dirty="0">
                <a:hlinkClick r:id="rId2"/>
              </a:rPr>
              <a:t>/Dashboard1?publish=yes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271755-077A-C94E-B681-F52D342AB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605" y="1139626"/>
            <a:ext cx="6354954" cy="478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26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3BF0C-FB19-461B-91BE-D0AB4C49B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646" y="393416"/>
            <a:ext cx="10058400" cy="1609344"/>
          </a:xfrm>
        </p:spPr>
        <p:txBody>
          <a:bodyPr/>
          <a:lstStyle/>
          <a:p>
            <a:r>
              <a:rPr lang="en-US" dirty="0"/>
              <a:t>Model 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35E607-0336-4A67-8102-61369D484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568657"/>
              </p:ext>
            </p:extLst>
          </p:nvPr>
        </p:nvGraphicFramePr>
        <p:xfrm>
          <a:off x="1063751" y="1550504"/>
          <a:ext cx="7583822" cy="5297241"/>
        </p:xfrm>
        <a:graphic>
          <a:graphicData uri="http://schemas.openxmlformats.org/drawingml/2006/table">
            <a:tbl>
              <a:tblPr/>
              <a:tblGrid>
                <a:gridCol w="2349917">
                  <a:extLst>
                    <a:ext uri="{9D8B030D-6E8A-4147-A177-3AD203B41FA5}">
                      <a16:colId xmlns:a16="http://schemas.microsoft.com/office/drawing/2014/main" val="476046257"/>
                    </a:ext>
                  </a:extLst>
                </a:gridCol>
                <a:gridCol w="2955198">
                  <a:extLst>
                    <a:ext uri="{9D8B030D-6E8A-4147-A177-3AD203B41FA5}">
                      <a16:colId xmlns:a16="http://schemas.microsoft.com/office/drawing/2014/main" val="3333149464"/>
                    </a:ext>
                  </a:extLst>
                </a:gridCol>
                <a:gridCol w="1192761">
                  <a:extLst>
                    <a:ext uri="{9D8B030D-6E8A-4147-A177-3AD203B41FA5}">
                      <a16:colId xmlns:a16="http://schemas.microsoft.com/office/drawing/2014/main" val="3769586606"/>
                    </a:ext>
                  </a:extLst>
                </a:gridCol>
                <a:gridCol w="1085946">
                  <a:extLst>
                    <a:ext uri="{9D8B030D-6E8A-4147-A177-3AD203B41FA5}">
                      <a16:colId xmlns:a16="http://schemas.microsoft.com/office/drawing/2014/main" val="2225043662"/>
                    </a:ext>
                  </a:extLst>
                </a:gridCol>
              </a:tblGrid>
              <a:tr h="183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Type</a:t>
                      </a:r>
                    </a:p>
                  </a:txBody>
                  <a:tcPr marL="3124" marR="3124" marT="31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 Comments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Kaggle Score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192858"/>
                  </a:ext>
                </a:extLst>
              </a:tr>
              <a:tr h="364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Neural Network</a:t>
                      </a:r>
                    </a:p>
                  </a:txBody>
                  <a:tcPr marL="3124" marR="3124" marT="31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hidden layers (100 nodes each)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Activation: relu, softmax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0.682645914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7.11766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9826200"/>
                  </a:ext>
                </a:extLst>
              </a:tr>
              <a:tr h="364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 marL="3124" marR="3124" marT="31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n_estimators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=50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max_features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=sqrt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0.631284047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1.98653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881080"/>
                  </a:ext>
                </a:extLst>
              </a:tr>
              <a:tr h="8127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Gradient Boosting</a:t>
                      </a:r>
                    </a:p>
                  </a:txBody>
                  <a:tcPr marL="3124" marR="3124" marT="31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max_depth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4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max_features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log2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min_samples_leaf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4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min_samples_split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7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n_estimators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50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0.679495661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0.90566 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632170"/>
                  </a:ext>
                </a:extLst>
              </a:tr>
              <a:tr h="181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</a:p>
                  </a:txBody>
                  <a:tcPr marL="3124" marR="3124" marT="31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C=1.0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class_weight=None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dual=False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fit_intercept=True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intercept_scaling=1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max_iter=100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multi_class=ovr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penalty=l2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solver=liblinear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tol=0.0001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0.682645914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0.97507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287291"/>
                  </a:ext>
                </a:extLst>
              </a:tr>
              <a:tr h="244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(all 4)</a:t>
                      </a:r>
                    </a:p>
                  </a:txBody>
                  <a:tcPr marL="3124" marR="3124" marT="31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unweighted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0.97544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247782"/>
                  </a:ext>
                </a:extLst>
              </a:tr>
              <a:tr h="244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(all except NN)</a:t>
                      </a:r>
                    </a:p>
                  </a:txBody>
                  <a:tcPr marL="3124" marR="3124" marT="31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unweighted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0.96848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695648"/>
                  </a:ext>
                </a:extLst>
              </a:tr>
              <a:tr h="244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(GB &amp; LR)</a:t>
                      </a:r>
                    </a:p>
                  </a:txBody>
                  <a:tcPr marL="3124" marR="3124" marT="31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unweighted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0.93108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270851"/>
                  </a:ext>
                </a:extLst>
              </a:tr>
              <a:tr h="244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Average (GB &amp; LR)</a:t>
                      </a:r>
                    </a:p>
                  </a:txBody>
                  <a:tcPr marL="3124" marR="3124" marT="31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80-20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0.91434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2268791"/>
                  </a:ext>
                </a:extLst>
              </a:tr>
              <a:tr h="244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Average (GB &amp; LR)</a:t>
                      </a:r>
                    </a:p>
                  </a:txBody>
                  <a:tcPr marL="3124" marR="3124" marT="31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90-10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0.90977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11528"/>
                  </a:ext>
                </a:extLst>
              </a:tr>
              <a:tr h="244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Average (GB &amp; LR)</a:t>
                      </a:r>
                    </a:p>
                  </a:txBody>
                  <a:tcPr marL="3124" marR="3124" marT="31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95-5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0.90766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553989"/>
                  </a:ext>
                </a:extLst>
              </a:tr>
              <a:tr h="244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Average (GB &amp; LR)</a:t>
                      </a:r>
                    </a:p>
                  </a:txBody>
                  <a:tcPr marL="3124" marR="3124" marT="31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99-1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0.90605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016253"/>
                  </a:ext>
                </a:extLst>
              </a:tr>
            </a:tbl>
          </a:graphicData>
        </a:graphic>
      </p:graphicFrame>
      <p:pic>
        <p:nvPicPr>
          <p:cNvPr id="11" name="Picture 10" descr="A picture containing person, man, indoor&#10;&#10;Description generated with very high confidence">
            <a:extLst>
              <a:ext uri="{FF2B5EF4-FFF2-40B4-BE49-F238E27FC236}">
                <a16:creationId xmlns:a16="http://schemas.microsoft.com/office/drawing/2014/main" id="{1F6E7113-9BEF-4148-9E8E-BC1F71B51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064" y="1554816"/>
            <a:ext cx="2364087" cy="8958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 descr="A person holding a basketball&#10;&#10;Description generated with high confidence">
            <a:extLst>
              <a:ext uri="{FF2B5EF4-FFF2-40B4-BE49-F238E27FC236}">
                <a16:creationId xmlns:a16="http://schemas.microsoft.com/office/drawing/2014/main" id="{6A0B13B7-57C5-4261-A36B-0F774E080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064" y="2502825"/>
            <a:ext cx="2364087" cy="7629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 descr="A person holding a basketball&#10;&#10;Description generated with very high confidence">
            <a:extLst>
              <a:ext uri="{FF2B5EF4-FFF2-40B4-BE49-F238E27FC236}">
                <a16:creationId xmlns:a16="http://schemas.microsoft.com/office/drawing/2014/main" id="{61A7B0A5-D19E-4BEE-9B68-DD2BD6F62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064" y="3360923"/>
            <a:ext cx="2364086" cy="1714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A picture containing person, sport, athletic game, player&#10;&#10;Description generated with very high confidence">
            <a:extLst>
              <a:ext uri="{FF2B5EF4-FFF2-40B4-BE49-F238E27FC236}">
                <a16:creationId xmlns:a16="http://schemas.microsoft.com/office/drawing/2014/main" id="{9AF5D143-2548-4F3E-AFBC-8A61321B6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669" y="5170758"/>
            <a:ext cx="2769705" cy="162570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961028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E7186-D6C7-4E49-B836-B55A4BD83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65E6D1-8E72-4855-B497-429DE8F48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67346"/>
              </p:ext>
            </p:extLst>
          </p:nvPr>
        </p:nvGraphicFramePr>
        <p:xfrm>
          <a:off x="227164" y="2093976"/>
          <a:ext cx="7002871" cy="3334870"/>
        </p:xfrm>
        <a:graphic>
          <a:graphicData uri="http://schemas.openxmlformats.org/drawingml/2006/table">
            <a:tbl>
              <a:tblPr/>
              <a:tblGrid>
                <a:gridCol w="5359004">
                  <a:extLst>
                    <a:ext uri="{9D8B030D-6E8A-4147-A177-3AD203B41FA5}">
                      <a16:colId xmlns:a16="http://schemas.microsoft.com/office/drawing/2014/main" val="1092980597"/>
                    </a:ext>
                  </a:extLst>
                </a:gridCol>
                <a:gridCol w="1643867">
                  <a:extLst>
                    <a:ext uri="{9D8B030D-6E8A-4147-A177-3AD203B41FA5}">
                      <a16:colId xmlns:a16="http://schemas.microsoft.com/office/drawing/2014/main" val="67202419"/>
                    </a:ext>
                  </a:extLst>
                </a:gridCol>
              </a:tblGrid>
              <a:tr h="81236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Kaggle Top Score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0.56528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8144"/>
                  </a:ext>
                </a:extLst>
              </a:tr>
              <a:tr h="8808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Our Best Result (Gradient Boosting)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0.90566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457580"/>
                  </a:ext>
                </a:extLst>
              </a:tr>
              <a:tr h="81236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981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125346"/>
                  </a:ext>
                </a:extLst>
              </a:tr>
              <a:tr h="82929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Participants (Closed)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1117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7052860"/>
                  </a:ext>
                </a:extLst>
              </a:tr>
            </a:tbl>
          </a:graphicData>
        </a:graphic>
      </p:graphicFrame>
      <p:pic>
        <p:nvPicPr>
          <p:cNvPr id="6" name="Picture 5" descr="A person holding a basketball&#10;&#10;Description generated with very high confidence">
            <a:extLst>
              <a:ext uri="{FF2B5EF4-FFF2-40B4-BE49-F238E27FC236}">
                <a16:creationId xmlns:a16="http://schemas.microsoft.com/office/drawing/2014/main" id="{76F85AEC-2783-4D88-9E84-741F6700E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981" y="1974574"/>
            <a:ext cx="4879040" cy="35780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74D91C-62C6-4AA6-B837-69363C1A6D30}"/>
              </a:ext>
            </a:extLst>
          </p:cNvPr>
          <p:cNvSpPr txBox="1"/>
          <p:nvPr/>
        </p:nvSpPr>
        <p:spPr>
          <a:xfrm>
            <a:off x="3259614" y="5850148"/>
            <a:ext cx="5672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Just like Kobe in the final seconds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72058D-E8ED-42EE-8DF8-CB7BFBAEC535}"/>
              </a:ext>
            </a:extLst>
          </p:cNvPr>
          <p:cNvCxnSpPr/>
          <p:nvPr/>
        </p:nvCxnSpPr>
        <p:spPr>
          <a:xfrm flipV="1">
            <a:off x="4731026" y="4426226"/>
            <a:ext cx="1802296" cy="1351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469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3BDF-4B4B-4F1D-A13D-840E2ECEA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</a:t>
            </a:r>
            <a:r>
              <a:rPr lang="en-US" dirty="0" err="1"/>
              <a:t>kobe</a:t>
            </a:r>
            <a:r>
              <a:rPr lang="en-US" dirty="0"/>
              <a:t> shoot a lot?</a:t>
            </a:r>
          </a:p>
        </p:txBody>
      </p:sp>
    </p:spTree>
    <p:extLst>
      <p:ext uri="{BB962C8B-B14F-4D97-AF65-F5344CB8AC3E}">
        <p14:creationId xmlns:p14="http://schemas.microsoft.com/office/powerpoint/2010/main" val="3694616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A908DA0-EE9A-4FAF-8919-2D29413D6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67CFD-2211-4E4F-981D-960548757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3" b="-1"/>
          <a:stretch/>
        </p:blipFill>
        <p:spPr>
          <a:xfrm>
            <a:off x="643467" y="643466"/>
            <a:ext cx="5372100" cy="5410199"/>
          </a:xfrm>
          <a:prstGeom prst="rect">
            <a:avLst/>
          </a:prstGeom>
        </p:spPr>
      </p:pic>
      <p:pic>
        <p:nvPicPr>
          <p:cNvPr id="6" name="Picture 5" descr="A person holding a basketball&#10;&#10;Description generated with very high confidence">
            <a:extLst>
              <a:ext uri="{FF2B5EF4-FFF2-40B4-BE49-F238E27FC236}">
                <a16:creationId xmlns:a16="http://schemas.microsoft.com/office/drawing/2014/main" id="{1A0B179C-58BD-4C34-B271-1AC6B1AB97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5" r="21485"/>
          <a:stretch/>
        </p:blipFill>
        <p:spPr>
          <a:xfrm>
            <a:off x="6176434" y="643466"/>
            <a:ext cx="5372098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61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3BDF-4B4B-4F1D-A13D-840E2ECEA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Kobe Clutch?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4E32F5-D6F5-4508-B8D2-28AFE2331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426" y="0"/>
            <a:ext cx="3385175" cy="494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76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D8C7FC-EF2C-4D14-A453-B724138F4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3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34D474-CDDC-4B67-9802-49E1D61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C61166-C816-4EB3-9339-A11FC3BD6C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2" r="1598" b="-1"/>
          <a:stretch/>
        </p:blipFill>
        <p:spPr>
          <a:xfrm>
            <a:off x="643467" y="643467"/>
            <a:ext cx="5372097" cy="5571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6533E23-646B-417C-A0E8-F420DD290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person, sport, athletic game, player&#10;&#10;Description generated with very high confidence">
            <a:extLst>
              <a:ext uri="{FF2B5EF4-FFF2-40B4-BE49-F238E27FC236}">
                <a16:creationId xmlns:a16="http://schemas.microsoft.com/office/drawing/2014/main" id="{B1279A1A-9D33-4114-A7C1-53AE03F2B2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3148"/>
          <a:stretch/>
        </p:blipFill>
        <p:spPr>
          <a:xfrm>
            <a:off x="6176432" y="643467"/>
            <a:ext cx="537209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45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3BDF-4B4B-4F1D-A13D-840E2ECEA3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B4113-83CB-41F9-B7A5-B0F153AB74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36702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69166-B2A7-4923-A5FE-51FD9503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x vs location 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1CEEC6-013A-4787-A5D2-3DB455C5B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425700"/>
            <a:ext cx="4452724" cy="40513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E240C7-4B03-4F2C-BF10-7D7902F1B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30" y="2425700"/>
            <a:ext cx="4342192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E099-24CD-404F-B6B1-F5E6BA428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97" y="4748586"/>
            <a:ext cx="3999265" cy="1156252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 Court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E8C9DE-7974-4D8E-AE27-B116FBE10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226" y="938867"/>
            <a:ext cx="5611037" cy="486023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6D6CC1-417E-534E-9B93-EACEAD98D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94" y="270476"/>
            <a:ext cx="2532736" cy="2178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66AEF0-959A-AF4D-8094-696FF4B5C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037" y="1277228"/>
            <a:ext cx="2579743" cy="2416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E7D7A2-6A44-704A-8E02-55E31493E1B4}"/>
              </a:ext>
            </a:extLst>
          </p:cNvPr>
          <p:cNvSpPr txBox="1"/>
          <p:nvPr/>
        </p:nvSpPr>
        <p:spPr>
          <a:xfrm>
            <a:off x="534692" y="2448802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10" name="Bent-Up Arrow 9">
            <a:extLst>
              <a:ext uri="{FF2B5EF4-FFF2-40B4-BE49-F238E27FC236}">
                <a16:creationId xmlns:a16="http://schemas.microsoft.com/office/drawing/2014/main" id="{7A0D4153-5539-F545-8D93-B3F01464B776}"/>
              </a:ext>
            </a:extLst>
          </p:cNvPr>
          <p:cNvSpPr/>
          <p:nvPr/>
        </p:nvSpPr>
        <p:spPr>
          <a:xfrm rot="5400000">
            <a:off x="5003264" y="3826548"/>
            <a:ext cx="534361" cy="143156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3377B5-9E06-ED45-BF8F-6ED4F389CA46}"/>
              </a:ext>
            </a:extLst>
          </p:cNvPr>
          <p:cNvSpPr txBox="1"/>
          <p:nvPr/>
        </p:nvSpPr>
        <p:spPr>
          <a:xfrm>
            <a:off x="3183829" y="3730493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Cropped and rotated</a:t>
            </a:r>
          </a:p>
        </p:txBody>
      </p:sp>
      <p:sp>
        <p:nvSpPr>
          <p:cNvPr id="12" name="Bent-Up Arrow 11">
            <a:extLst>
              <a:ext uri="{FF2B5EF4-FFF2-40B4-BE49-F238E27FC236}">
                <a16:creationId xmlns:a16="http://schemas.microsoft.com/office/drawing/2014/main" id="{93E12EA1-4605-6245-B553-1B58344B30D7}"/>
              </a:ext>
            </a:extLst>
          </p:cNvPr>
          <p:cNvSpPr/>
          <p:nvPr/>
        </p:nvSpPr>
        <p:spPr>
          <a:xfrm rot="5400000">
            <a:off x="2034770" y="2280389"/>
            <a:ext cx="349138" cy="14246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D7F060-C61F-2443-A4F1-5B195DEB17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63" y="5807540"/>
            <a:ext cx="52070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14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268022-3A1B-8342-896C-B1257ACCC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1" y="0"/>
            <a:ext cx="8905461" cy="2533148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288FCA2-823A-C24E-8A0E-7170BBB8D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11332" r="12568" b="11527"/>
          <a:stretch/>
        </p:blipFill>
        <p:spPr>
          <a:xfrm>
            <a:off x="3843132" y="1118871"/>
            <a:ext cx="6527920" cy="573912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F388F3-FAAF-D149-938A-089D6D8864CE}"/>
              </a:ext>
            </a:extLst>
          </p:cNvPr>
          <p:cNvSpPr txBox="1"/>
          <p:nvPr/>
        </p:nvSpPr>
        <p:spPr>
          <a:xfrm>
            <a:off x="974008" y="3652019"/>
            <a:ext cx="28691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SHOT ATTEMPT HEAT MAP</a:t>
            </a:r>
          </a:p>
        </p:txBody>
      </p:sp>
    </p:spTree>
    <p:extLst>
      <p:ext uri="{BB962C8B-B14F-4D97-AF65-F5344CB8AC3E}">
        <p14:creationId xmlns:p14="http://schemas.microsoft.com/office/powerpoint/2010/main" val="16582842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1742</TotalTime>
  <Words>239</Words>
  <Application>Microsoft Macintosh PowerPoint</Application>
  <PresentationFormat>Widescreen</PresentationFormat>
  <Paragraphs>77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Rockwell</vt:lpstr>
      <vt:lpstr>Rockwell Condensed</vt:lpstr>
      <vt:lpstr>Times New Roman</vt:lpstr>
      <vt:lpstr>Wingdings</vt:lpstr>
      <vt:lpstr>Wood Type</vt:lpstr>
      <vt:lpstr>PowerPoint Presentation</vt:lpstr>
      <vt:lpstr>Does kobe shoot a lot?</vt:lpstr>
      <vt:lpstr>PowerPoint Presentation</vt:lpstr>
      <vt:lpstr>Is Kobe Clutch?</vt:lpstr>
      <vt:lpstr>PowerPoint Presentation</vt:lpstr>
      <vt:lpstr>The end</vt:lpstr>
      <vt:lpstr>Location x vs location y</vt:lpstr>
      <vt:lpstr>Background Court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Results</vt:lpstr>
      <vt:lpstr>Competition results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in a Name?</dc:title>
  <dc:creator>Jenna M. Boxberger</dc:creator>
  <cp:lastModifiedBy>Erik Figge</cp:lastModifiedBy>
  <cp:revision>73</cp:revision>
  <dcterms:created xsi:type="dcterms:W3CDTF">2018-02-07T01:50:57Z</dcterms:created>
  <dcterms:modified xsi:type="dcterms:W3CDTF">2018-06-08T04:15:48Z</dcterms:modified>
</cp:coreProperties>
</file>